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9"/>
  </p:notesMasterIdLst>
  <p:sldIdLst>
    <p:sldId id="256" r:id="rId3"/>
    <p:sldId id="276" r:id="rId4"/>
    <p:sldId id="278" r:id="rId5"/>
    <p:sldId id="257" r:id="rId6"/>
    <p:sldId id="275" r:id="rId7"/>
    <p:sldId id="258" r:id="rId8"/>
    <p:sldId id="259" r:id="rId9"/>
    <p:sldId id="260" r:id="rId10"/>
    <p:sldId id="261" r:id="rId11"/>
    <p:sldId id="262" r:id="rId12"/>
    <p:sldId id="274" r:id="rId13"/>
    <p:sldId id="263" r:id="rId14"/>
    <p:sldId id="273" r:id="rId15"/>
    <p:sldId id="268" r:id="rId16"/>
    <p:sldId id="264" r:id="rId17"/>
    <p:sldId id="267" r:id="rId18"/>
    <p:sldId id="269" r:id="rId19"/>
    <p:sldId id="265" r:id="rId20"/>
    <p:sldId id="266" r:id="rId21"/>
    <p:sldId id="270" r:id="rId22"/>
    <p:sldId id="271" r:id="rId23"/>
    <p:sldId id="279" r:id="rId24"/>
    <p:sldId id="281" r:id="rId25"/>
    <p:sldId id="280" r:id="rId26"/>
    <p:sldId id="277" r:id="rId27"/>
    <p:sldId id="272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8" autoAdjust="0"/>
    <p:restoredTop sz="94911" autoAdjust="0"/>
  </p:normalViewPr>
  <p:slideViewPr>
    <p:cSldViewPr>
      <p:cViewPr varScale="1">
        <p:scale>
          <a:sx n="81" d="100"/>
          <a:sy n="81" d="100"/>
        </p:scale>
        <p:origin x="-1018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D6E29-971C-4F36-81D0-A8D91CB5FC86}" type="datetimeFigureOut">
              <a:rPr lang="en-US" smtClean="0"/>
              <a:pPr/>
              <a:t>3/10/2010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CBD18-D523-4E24-923C-1202E1AE6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how </a:t>
            </a:r>
            <a:r>
              <a:rPr lang="en-US" dirty="0" err="1" smtClean="0"/>
              <a:t>CreateShell</a:t>
            </a:r>
            <a:r>
              <a:rPr lang="en-US" dirty="0" smtClean="0"/>
              <a:t> relates to </a:t>
            </a:r>
            <a:r>
              <a:rPr lang="en-US" dirty="0" err="1" smtClean="0"/>
              <a:t>App.xaml.cs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CBD18-D523-4E24-923C-1202E1AE604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uses it?  Everyone!</a:t>
            </a:r>
          </a:p>
          <a:p>
            <a:r>
              <a:rPr lang="en-US" dirty="0" smtClean="0"/>
              <a:t>Modules, Views, </a:t>
            </a:r>
            <a:r>
              <a:rPr lang="en-US" dirty="0" err="1" smtClean="0"/>
              <a:t>ViewModels</a:t>
            </a:r>
            <a:r>
              <a:rPr lang="en-US" dirty="0" smtClean="0"/>
              <a:t>, Presenters,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CBD18-D523-4E24-923C-1202E1AE604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with Navigator</a:t>
            </a:r>
            <a:r>
              <a:rPr lang="en-US" baseline="0" dirty="0" smtClean="0"/>
              <a:t> VM:</a:t>
            </a:r>
          </a:p>
          <a:p>
            <a:r>
              <a:rPr lang="en-US" dirty="0" err="1" smtClean="0"/>
              <a:t>ServiceLocator.Current.GetInstance</a:t>
            </a:r>
            <a:r>
              <a:rPr lang="en-US" dirty="0" smtClean="0"/>
              <a:t>&lt;&gt;();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CBD18-D523-4E24-923C-1202E1AE604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CBD18-D523-4E24-923C-1202E1AE604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Discovery</a:t>
            </a:r>
          </a:p>
          <a:p>
            <a:r>
              <a:rPr lang="en-US" dirty="0" smtClean="0"/>
              <a:t>View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CBD18-D523-4E24-923C-1202E1AE604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bus</a:t>
            </a:r>
          </a:p>
          <a:p>
            <a:r>
              <a:rPr lang="en-US" dirty="0" smtClean="0"/>
              <a:t>Fire and forget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CBD18-D523-4E24-923C-1202E1AE604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Brian.Genisio@srtsolutions.com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286000" y="4267200"/>
            <a:ext cx="4572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Brian </a:t>
            </a:r>
            <a:r>
              <a:rPr lang="en-US" sz="2400" dirty="0" err="1" smtClean="0"/>
              <a:t>Genisio</a:t>
            </a:r>
            <a:endParaRPr lang="en-US" sz="2400" dirty="0"/>
          </a:p>
          <a:p>
            <a:pPr algn="ctr"/>
            <a:r>
              <a:rPr lang="en-US" sz="2400" dirty="0"/>
              <a:t>SRT Solutions</a:t>
            </a:r>
          </a:p>
          <a:p>
            <a:pPr algn="ctr"/>
            <a:r>
              <a:rPr lang="en-US" sz="2400" dirty="0" smtClean="0">
                <a:hlinkClick r:id="rId3"/>
              </a:rPr>
              <a:t>Brian.Genisio@srtsolutions.com</a:t>
            </a:r>
            <a:endParaRPr lang="en-US" sz="2400" dirty="0"/>
          </a:p>
          <a:p>
            <a:pPr algn="ctr"/>
            <a:r>
              <a:rPr lang="en-US" sz="2400" dirty="0" smtClean="0"/>
              <a:t>3/10/2010</a:t>
            </a:r>
            <a:endParaRPr lang="en-US" sz="2400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590800"/>
            <a:ext cx="6400800" cy="1143000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8ED81-FB4A-489E-9668-9FC2AF5CA133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FBCCB-7A4F-4F2B-BD1F-731F9A0111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7550B-13E5-4725-A1C6-C7511626FD6D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5B5C26-A8FE-4DA7-B9BD-1F884D4B0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4F789-E1C4-4633-98C8-84DC80384CF1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245225"/>
            <a:ext cx="38862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438150"/>
            <a:ext cx="1143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85810-F337-4D39-9DAB-A992B8C7EA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7157-5B2E-4CCD-8BA4-D7691490FA13}" type="datetimeFigureOut">
              <a:rPr lang="en-US" smtClean="0"/>
              <a:pPr/>
              <a:t>3/10/2010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1F2-3A8A-4869-B93A-D62073DAF1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419BE2-BF07-4F2F-B356-93C8F8183DCC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14C90B-8E98-436F-AA5B-6ACF87BDA38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F58D52-5697-40EA-BBA4-A9A83EB05F16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394CA-2064-471F-9292-A8D9F67D31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5CAF85-199D-46B1-B6D3-332ABE92861E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BD0F8-44F3-44CB-A90A-5147809C4E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6F2DB9-A336-46B3-B7C5-92600A1DA775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D0A9C9-605C-410B-93B8-2195A90626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949B37-7BEA-4DA2-ADC0-C52C84DE3843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48A5B4-85ED-4777-B8D1-C9A12DD6398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A5140-7F84-4C14-9835-CB5DD903CF7C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BB63B0-B8BF-46AE-BCEE-B002602D57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19BE2-BF07-4F2F-B356-93C8F8183DCC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4C90B-8E98-436F-AA5B-6ACF87BDA38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A56668-FFDC-4019-ABAA-CB9A37510EAB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3663A6-BAF4-4AA0-839A-85758C79D0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F4B8C7-91AC-4BE0-9E7C-99FCECE0BBA6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6C58AA-F3EA-4EBA-A74A-FB13CFF805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A8ED81-FB4A-489E-9668-9FC2AF5CA133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FBCCB-7A4F-4F2B-BD1F-731F9A0111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D7550B-13E5-4725-A1C6-C7511626FD6D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B5C26-A8FE-4DA7-B9BD-1F884D4B0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58D52-5697-40EA-BBA4-A9A83EB05F16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394CA-2064-471F-9292-A8D9F67D31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CAF85-199D-46B1-B6D3-332ABE92861E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BD0F8-44F3-44CB-A90A-5147809C4E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F2DB9-A336-46B3-B7C5-92600A1DA775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0A9C9-605C-410B-93B8-2195A90626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49B37-7BEA-4DA2-ADC0-C52C84DE3843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8A5B4-85ED-4777-B8D1-C9A12DD6398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A5140-7F84-4C14-9835-CB5DD903CF7C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B63B0-B8BF-46AE-BCEE-B002602D57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56668-FFDC-4019-ABAA-CB9A37510EAB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3663A6-BAF4-4AA0-839A-85758C79D0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4B8C7-91AC-4BE0-9E7C-99FCECE0BBA6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C58AA-F3EA-4EBA-A74A-FB13CFF805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8644F789-E1C4-4633-98C8-84DC80384CF1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6245225"/>
            <a:ext cx="3886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438150"/>
            <a:ext cx="1143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185810-F337-4D39-9DAB-A992B8C7EA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yriad Roman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yriad Roman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yriad Roman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yriad Roman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yriad Roman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yriad Roman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yriad Roman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yriad Roman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C1010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8080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484646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484646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484646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484646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484646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44F789-E1C4-4633-98C8-84DC80384CF1}" type="datetimeFigureOut">
              <a:rPr lang="en-US" smtClean="0"/>
              <a:pPr>
                <a:defRPr/>
              </a:pPr>
              <a:t>3/10/2010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A185810-F337-4D39-9DAB-A992B8C7EA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twitter.com/BrianGenisio" TargetMode="External"/><Relationship Id="rId3" Type="http://schemas.openxmlformats.org/officeDocument/2006/relationships/hyperlink" Target="http://tinyurl.com/Prism2" TargetMode="External"/><Relationship Id="rId7" Type="http://schemas.openxmlformats.org/officeDocument/2006/relationships/hyperlink" Target="http://houseofbilz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tinyurl.com/Prism2-Videos" TargetMode="External"/><Relationship Id="rId5" Type="http://schemas.openxmlformats.org/officeDocument/2006/relationships/hyperlink" Target="http://www.codeplex.com/CompositeWPF/" TargetMode="External"/><Relationship Id="rId4" Type="http://schemas.openxmlformats.org/officeDocument/2006/relationships/hyperlink" Target="http://tinyurl.com/Prism2-CA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3"/>
          <p:cNvPicPr>
            <a:picLocks noChangeAspect="1" noChangeArrowheads="1"/>
          </p:cNvPicPr>
          <p:nvPr/>
        </p:nvPicPr>
        <p:blipFill>
          <a:blip r:embed="rId2" cstate="print">
            <a:lum bright="54000" contrast="-68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Composite Application Guidance</a:t>
            </a:r>
            <a:br>
              <a:rPr lang="en-US" smtClean="0"/>
            </a:br>
            <a:r>
              <a:rPr lang="en-US" smtClean="0"/>
              <a:t>Prism 2</a:t>
            </a: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898989"/>
                </a:solidFill>
              </a:rPr>
              <a:t>A Rainbow of Possibilities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Modularity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219200"/>
            <a:ext cx="4800600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Nested Modules/Regions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96" y="1295400"/>
            <a:ext cx="582920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" y="1143000"/>
            <a:ext cx="882015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Demo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371600"/>
            <a:ext cx="724852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4"/>
          <p:cNvPicPr>
            <a:picLocks noChangeAspect="1" noChangeArrowheads="1"/>
          </p:cNvPicPr>
          <p:nvPr/>
        </p:nvPicPr>
        <p:blipFill>
          <a:blip r:embed="rId3" cstate="print">
            <a:lum bright="36000" contrast="-66000"/>
          </a:blip>
          <a:srcRect/>
          <a:stretch>
            <a:fillRect/>
          </a:stretch>
        </p:blipFill>
        <p:spPr bwMode="auto">
          <a:xfrm>
            <a:off x="0" y="0"/>
            <a:ext cx="9144000" cy="821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Bootstrapper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340036"/>
            <a:ext cx="6694383" cy="551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 descr="http://www.topnews.in/files/injection22.jpg"/>
          <p:cNvPicPr>
            <a:picLocks noChangeAspect="1" noChangeArrowheads="1"/>
          </p:cNvPicPr>
          <p:nvPr/>
        </p:nvPicPr>
        <p:blipFill>
          <a:blip r:embed="rId3" cstate="print">
            <a:lum bright="36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Dependency Injection</a:t>
            </a:r>
          </a:p>
        </p:txBody>
      </p:sp>
      <p:pic>
        <p:nvPicPr>
          <p:cNvPr id="225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43300"/>
            <a:ext cx="4267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143000"/>
            <a:ext cx="4191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4"/>
          <p:cNvPicPr>
            <a:picLocks noChangeAspect="1" noChangeArrowheads="1"/>
          </p:cNvPicPr>
          <p:nvPr/>
        </p:nvPicPr>
        <p:blipFill>
          <a:blip r:embed="rId3" cstate="print">
            <a:lum bright="40000" contrast="-72000"/>
          </a:blip>
          <a:srcRect/>
          <a:stretch>
            <a:fillRect/>
          </a:stretch>
        </p:blipFill>
        <p:spPr bwMode="auto">
          <a:xfrm>
            <a:off x="0" y="0"/>
            <a:ext cx="10134600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Service Locator</a:t>
            </a: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133600"/>
            <a:ext cx="5715000" cy="29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/>
          <p:cNvPicPr>
            <a:picLocks noChangeAspect="1" noChangeArrowheads="1"/>
          </p:cNvPicPr>
          <p:nvPr/>
        </p:nvPicPr>
        <p:blipFill>
          <a:blip r:embed="rId3" cstate="print">
            <a:lum bright="40000" contrast="-54000"/>
          </a:blip>
          <a:srcRect/>
          <a:stretch>
            <a:fillRect/>
          </a:stretch>
        </p:blipFill>
        <p:spPr bwMode="auto">
          <a:xfrm>
            <a:off x="0" y="0"/>
            <a:ext cx="10058400" cy="691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Modules</a:t>
            </a: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1676400"/>
            <a:ext cx="6372225" cy="408622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7"/>
          <p:cNvPicPr>
            <a:picLocks noChangeAspect="1" noChangeArrowheads="1"/>
          </p:cNvPicPr>
          <p:nvPr/>
        </p:nvPicPr>
        <p:blipFill>
          <a:blip r:embed="rId3" cstate="print">
            <a:lum bright="46000" contrast="-54000"/>
          </a:blip>
          <a:srcRect/>
          <a:stretch>
            <a:fillRect/>
          </a:stretch>
        </p:blipFill>
        <p:spPr bwMode="auto">
          <a:xfrm>
            <a:off x="-90488" y="-914400"/>
            <a:ext cx="9324976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Region Manager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524000"/>
            <a:ext cx="7057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/>
          <p:cNvPicPr>
            <a:picLocks noChangeAspect="1" noChangeArrowheads="1"/>
          </p:cNvPicPr>
          <p:nvPr/>
        </p:nvPicPr>
        <p:blipFill>
          <a:blip r:embed="rId3" cstate="print">
            <a:lum bright="16000" contrast="-56000"/>
          </a:blip>
          <a:srcRect/>
          <a:stretch>
            <a:fillRect/>
          </a:stretch>
        </p:blipFill>
        <p:spPr bwMode="auto">
          <a:xfrm>
            <a:off x="-1600200" y="0"/>
            <a:ext cx="12496800" cy="687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 Aggregator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2133600"/>
            <a:ext cx="7928919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7" descr="http://www.totalwallpapers.com/comics/wallpapers/cobra-commander-02.jpg"/>
          <p:cNvPicPr>
            <a:picLocks noChangeAspect="1" noChangeArrowheads="1"/>
          </p:cNvPicPr>
          <p:nvPr/>
        </p:nvPicPr>
        <p:blipFill>
          <a:blip r:embed="rId2" cstate="print">
            <a:lum bright="24000" contrast="-54000"/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Commands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1670" y="2286000"/>
            <a:ext cx="525593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9"/>
          <p:cNvPicPr>
            <a:picLocks noChangeAspect="1" noChangeArrowheads="1"/>
          </p:cNvPicPr>
          <p:nvPr/>
        </p:nvPicPr>
        <p:blipFill>
          <a:blip r:embed="rId2" cstate="print">
            <a:lum bright="26000" contrast="-62000"/>
          </a:blip>
          <a:srcRect/>
          <a:stretch>
            <a:fillRect/>
          </a:stretch>
        </p:blipFill>
        <p:spPr bwMode="auto">
          <a:xfrm>
            <a:off x="0" y="-762000"/>
            <a:ext cx="109728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Multi-Targeting</a:t>
            </a:r>
          </a:p>
        </p:txBody>
      </p:sp>
      <p:pic>
        <p:nvPicPr>
          <p:cNvPr id="2969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676400"/>
            <a:ext cx="4038600" cy="767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Stock Trader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371600"/>
            <a:ext cx="7543800" cy="507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deneenwhite.files.wordpress.com/2007/02/see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03273"/>
            <a:ext cx="6477000" cy="655472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Start?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CAL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</a:t>
            </a:r>
            <a:r>
              <a:rPr lang="en-US" dirty="0" err="1" smtClean="0"/>
              <a:t>Bootstrapper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Wire up the </a:t>
            </a:r>
            <a:r>
              <a:rPr lang="en-US" dirty="0" err="1" smtClean="0"/>
              <a:t>Bootstrapper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Wire up the Modules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canvasesplus.com/images/four-negativ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10000" contrast="18000"/>
          </a:blip>
          <a:srcRect/>
          <a:stretch>
            <a:fillRect/>
          </a:stretch>
        </p:blipFill>
        <p:spPr bwMode="auto">
          <a:xfrm rot="19736259">
            <a:off x="914507" y="-304691"/>
            <a:ext cx="7772400" cy="7772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 reference implementation</a:t>
            </a:r>
          </a:p>
          <a:p>
            <a:r>
              <a:rPr lang="en-US" dirty="0" smtClean="0"/>
              <a:t>Patterns &amp; Practices </a:t>
            </a:r>
            <a:r>
              <a:rPr lang="en-US" dirty="0" err="1" smtClean="0"/>
              <a:t>vs</a:t>
            </a:r>
            <a:r>
              <a:rPr lang="en-US" dirty="0" smtClean="0"/>
              <a:t> Mainline</a:t>
            </a:r>
          </a:p>
          <a:p>
            <a:r>
              <a:rPr lang="en-US" dirty="0" smtClean="0"/>
              <a:t>A lot of ceremony for small apps</a:t>
            </a:r>
          </a:p>
          <a:p>
            <a:r>
              <a:rPr lang="en-US" dirty="0" smtClean="0"/>
              <a:t>They do some things poorly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vinylrecords.ch/P/PI/Pink_Floyd/DSOTM-CH/dsotm-ch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0" y="-1447800"/>
            <a:ext cx="11482291" cy="8839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 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44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great library  for building composite applications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Take parts if you want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Re-write parts if you want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Rock on with your bad self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4"/>
          <p:cNvPicPr>
            <a:picLocks noChangeAspect="1" noChangeArrowheads="1"/>
          </p:cNvPicPr>
          <p:nvPr/>
        </p:nvPicPr>
        <p:blipFill>
          <a:blip r:embed="rId2" cstate="print">
            <a:lum bright="20000" contrast="-64000"/>
          </a:blip>
          <a:srcRect/>
          <a:stretch>
            <a:fillRect/>
          </a:stretch>
        </p:blipFill>
        <p:spPr bwMode="auto">
          <a:xfrm>
            <a:off x="0" y="0"/>
            <a:ext cx="12725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Resources</a:t>
            </a:r>
          </a:p>
        </p:txBody>
      </p:sp>
      <p:sp>
        <p:nvSpPr>
          <p:cNvPr id="30723" name="Text Box 6"/>
          <p:cNvSpPr txBox="1">
            <a:spLocks noChangeArrowheads="1"/>
          </p:cNvSpPr>
          <p:nvPr/>
        </p:nvSpPr>
        <p:spPr bwMode="auto">
          <a:xfrm>
            <a:off x="228600" y="1447800"/>
            <a:ext cx="89154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/>
              <a:t> Composite Application Guidance -- </a:t>
            </a:r>
            <a:r>
              <a:rPr lang="en-US" sz="2400" dirty="0">
                <a:hlinkClick r:id="rId3"/>
              </a:rPr>
              <a:t>http://tinyurl.com/Prism2</a:t>
            </a:r>
            <a:endParaRPr lang="en-US" sz="24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/>
              <a:t> Composite Application Library -- </a:t>
            </a:r>
            <a:r>
              <a:rPr lang="en-US" sz="2400" dirty="0">
                <a:hlinkClick r:id="rId4"/>
              </a:rPr>
              <a:t>http://tinyurl.com/Prism2-CAL</a:t>
            </a:r>
            <a:r>
              <a:rPr lang="en-US" sz="2400" dirty="0"/>
              <a:t>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CodePlex</a:t>
            </a:r>
            <a:r>
              <a:rPr lang="en-US" sz="2400" dirty="0"/>
              <a:t> -- </a:t>
            </a:r>
            <a:r>
              <a:rPr lang="en-US" sz="2400" dirty="0">
                <a:hlinkClick r:id="rId5"/>
              </a:rPr>
              <a:t>http://www.codeplex.com/CompositeWPF/</a:t>
            </a:r>
            <a:endParaRPr lang="en-US" sz="24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/>
              <a:t> 4-part video series -- </a:t>
            </a:r>
            <a:r>
              <a:rPr lang="en-US" sz="2400" dirty="0">
                <a:hlinkClick r:id="rId6"/>
              </a:rPr>
              <a:t>http://</a:t>
            </a:r>
            <a:r>
              <a:rPr lang="en-US" sz="2400" dirty="0" smtClean="0">
                <a:hlinkClick r:id="rId6"/>
              </a:rPr>
              <a:t>tinyurl.com/Prism2-Videos</a:t>
            </a:r>
            <a:endParaRPr lang="en-US" sz="2400" dirty="0" smtClean="0"/>
          </a:p>
          <a:p>
            <a:pPr>
              <a:spcBef>
                <a:spcPct val="50000"/>
              </a:spcBef>
              <a:buFontTx/>
              <a:buChar char="•"/>
            </a:pPr>
            <a:endParaRPr lang="en-US" sz="2400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 smtClean="0"/>
              <a:t> My Blog: </a:t>
            </a:r>
            <a:r>
              <a:rPr lang="en-US" sz="2400" dirty="0" smtClean="0">
                <a:hlinkClick r:id="rId7"/>
              </a:rPr>
              <a:t>http://HouseOfBilz.com</a:t>
            </a:r>
            <a:endParaRPr lang="en-US" sz="2400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 smtClean="0"/>
              <a:t>Twitter: </a:t>
            </a:r>
            <a:r>
              <a:rPr lang="en-US" sz="2400" dirty="0" smtClean="0">
                <a:hlinkClick r:id="rId8"/>
              </a:rPr>
              <a:t>http://twitter.com/BrianGenisio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brandimpact.files.wordpress.com/2008/11/legos.jpg"/>
          <p:cNvPicPr>
            <a:picLocks noChangeAspect="1" noChangeArrowheads="1"/>
          </p:cNvPicPr>
          <p:nvPr/>
        </p:nvPicPr>
        <p:blipFill>
          <a:blip r:embed="rId2" cstate="print">
            <a:lum bright="48000" contrast="12000"/>
          </a:blip>
          <a:stretch>
            <a:fillRect/>
          </a:stretch>
        </p:blipFill>
        <p:spPr bwMode="auto">
          <a:xfrm>
            <a:off x="2133600" y="28876"/>
            <a:ext cx="9829800" cy="68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Prism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Loose Coupling of parts</a:t>
            </a:r>
          </a:p>
          <a:p>
            <a:r>
              <a:rPr lang="en-US" dirty="0" smtClean="0"/>
              <a:t>Configurability</a:t>
            </a:r>
          </a:p>
          <a:p>
            <a:r>
              <a:rPr lang="en-US" dirty="0" err="1" smtClean="0"/>
              <a:t>Composability</a:t>
            </a:r>
            <a:endParaRPr lang="en-US" dirty="0" smtClean="0"/>
          </a:p>
          <a:p>
            <a:r>
              <a:rPr lang="en-US" dirty="0" smtClean="0"/>
              <a:t>Higher Testability</a:t>
            </a:r>
          </a:p>
          <a:p>
            <a:r>
              <a:rPr lang="en-US" dirty="0" smtClean="0"/>
              <a:t>Multi-Platform (WPF </a:t>
            </a:r>
            <a:r>
              <a:rPr lang="en-US" dirty="0" err="1" smtClean="0"/>
              <a:t>vs</a:t>
            </a:r>
            <a:r>
              <a:rPr lang="en-US" dirty="0" smtClean="0"/>
              <a:t> Silverlight)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Prism?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447800"/>
            <a:ext cx="3581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1113" y="1447800"/>
            <a:ext cx="52895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76200" y="5486400"/>
            <a:ext cx="3581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Composite Application</a:t>
            </a:r>
          </a:p>
          <a:p>
            <a:pPr algn="ctr"/>
            <a:r>
              <a:rPr lang="en-US" sz="2800" dirty="0">
                <a:latin typeface="Calibri" pitchFamily="34" charset="0"/>
              </a:rPr>
              <a:t>Guidance</a:t>
            </a:r>
          </a:p>
        </p:txBody>
      </p:sp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3810000" y="5486400"/>
            <a:ext cx="5257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Composite Application</a:t>
            </a:r>
          </a:p>
          <a:p>
            <a:pPr algn="ctr"/>
            <a:r>
              <a:rPr lang="en-US" sz="2800" dirty="0">
                <a:latin typeface="Calibri" pitchFamily="34" charset="0"/>
              </a:rPr>
              <a:t>Library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onolulumagazine.com/images/HaleAinaHappenings/India%20Cafe/buffet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0039"/>
            <a:ext cx="9144000" cy="65579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76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Take what you want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" y="1009650"/>
            <a:ext cx="771525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What is </a:t>
            </a:r>
            <a:r>
              <a:rPr lang="en-US" dirty="0" err="1" smtClean="0"/>
              <a:t>Composability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Start With a Shell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371600"/>
            <a:ext cx="5638800" cy="523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Add Modules Dynamically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295400"/>
            <a:ext cx="5410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UI Composition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19200"/>
            <a:ext cx="6705600" cy="451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228600" y="2057400"/>
            <a:ext cx="19050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Watch Module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1371600"/>
            <a:ext cx="19050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Position Module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8600" y="2743200"/>
            <a:ext cx="19050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 Module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8600" y="3429000"/>
            <a:ext cx="19050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News Module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133600" y="2286000"/>
            <a:ext cx="3886200" cy="152400"/>
            <a:chOff x="2133600" y="2286000"/>
            <a:chExt cx="3886200" cy="152400"/>
          </a:xfrm>
        </p:grpSpPr>
        <p:cxnSp>
          <p:nvCxnSpPr>
            <p:cNvPr id="9" name="Straight Arrow Connector 8"/>
            <p:cNvCxnSpPr>
              <a:stCxn id="4" idx="3"/>
            </p:cNvCxnSpPr>
            <p:nvPr/>
          </p:nvCxnSpPr>
          <p:spPr>
            <a:xfrm>
              <a:off x="2133600" y="2324100"/>
              <a:ext cx="3886200" cy="1143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</p:cNvCxnSpPr>
            <p:nvPr/>
          </p:nvCxnSpPr>
          <p:spPr>
            <a:xfrm flipV="1">
              <a:off x="2133600" y="2286000"/>
              <a:ext cx="1143000" cy="381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133600" y="1638300"/>
            <a:ext cx="4916557" cy="2476500"/>
            <a:chOff x="2133600" y="1638300"/>
            <a:chExt cx="4916557" cy="2476500"/>
          </a:xfrm>
        </p:grpSpPr>
        <p:cxnSp>
          <p:nvCxnSpPr>
            <p:cNvPr id="13" name="Straight Arrow Connector 12"/>
            <p:cNvCxnSpPr>
              <a:stCxn id="5" idx="3"/>
            </p:cNvCxnSpPr>
            <p:nvPr/>
          </p:nvCxnSpPr>
          <p:spPr>
            <a:xfrm>
              <a:off x="2133600" y="1638300"/>
              <a:ext cx="762000" cy="10287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3"/>
            </p:cNvCxnSpPr>
            <p:nvPr/>
          </p:nvCxnSpPr>
          <p:spPr>
            <a:xfrm>
              <a:off x="2133600" y="1638300"/>
              <a:ext cx="685800" cy="247650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3"/>
            </p:cNvCxnSpPr>
            <p:nvPr/>
          </p:nvCxnSpPr>
          <p:spPr>
            <a:xfrm>
              <a:off x="2133600" y="1638300"/>
              <a:ext cx="4916557" cy="171450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stCxn id="6" idx="3"/>
          </p:cNvCxnSpPr>
          <p:nvPr/>
        </p:nvCxnSpPr>
        <p:spPr>
          <a:xfrm flipV="1">
            <a:off x="2133600" y="2514600"/>
            <a:ext cx="4953000" cy="4953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</p:cNvCxnSpPr>
          <p:nvPr/>
        </p:nvCxnSpPr>
        <p:spPr>
          <a:xfrm>
            <a:off x="2133600" y="3695700"/>
            <a:ext cx="4953000" cy="8001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calaFinal">
  <a:themeElements>
    <a:clrScheme name="History of Java 1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EC1010"/>
      </a:accent1>
      <a:accent2>
        <a:srgbClr val="A50021"/>
      </a:accent2>
      <a:accent3>
        <a:srgbClr val="FFFFFF"/>
      </a:accent3>
      <a:accent4>
        <a:srgbClr val="000000"/>
      </a:accent4>
      <a:accent5>
        <a:srgbClr val="F4AAAA"/>
      </a:accent5>
      <a:accent6>
        <a:srgbClr val="95001D"/>
      </a:accent6>
      <a:hlink>
        <a:srgbClr val="336699"/>
      </a:hlink>
      <a:folHlink>
        <a:srgbClr val="CC9900"/>
      </a:folHlink>
    </a:clrScheme>
    <a:fontScheme name="History of Java">
      <a:majorFont>
        <a:latin typeface="Myriad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istory of Java 1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EC1010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F4AAAA"/>
        </a:accent5>
        <a:accent6>
          <a:srgbClr val="95001D"/>
        </a:accent6>
        <a:hlink>
          <a:srgbClr val="336699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</TotalTime>
  <Words>237</Words>
  <Application>Microsoft Office PowerPoint</Application>
  <PresentationFormat>On-screen Show (4:3)</PresentationFormat>
  <Paragraphs>74</Paragraphs>
  <Slides>26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ScalaFinal</vt:lpstr>
      <vt:lpstr>Office Theme</vt:lpstr>
      <vt:lpstr>Composite Application Guidance Prism 2</vt:lpstr>
      <vt:lpstr>Slide 2</vt:lpstr>
      <vt:lpstr>Why Prism?</vt:lpstr>
      <vt:lpstr>What is Prism?</vt:lpstr>
      <vt:lpstr>Take what you want</vt:lpstr>
      <vt:lpstr>What is Composability?</vt:lpstr>
      <vt:lpstr>Start With a Shell</vt:lpstr>
      <vt:lpstr>Add Modules Dynamically</vt:lpstr>
      <vt:lpstr>UI Composition</vt:lpstr>
      <vt:lpstr>Modularity</vt:lpstr>
      <vt:lpstr>Nested Modules/Regions</vt:lpstr>
      <vt:lpstr>Implementation</vt:lpstr>
      <vt:lpstr>Demo</vt:lpstr>
      <vt:lpstr>Bootstrapper</vt:lpstr>
      <vt:lpstr>Dependency Injection</vt:lpstr>
      <vt:lpstr>Service Locator</vt:lpstr>
      <vt:lpstr>Modules</vt:lpstr>
      <vt:lpstr>Region Manager</vt:lpstr>
      <vt:lpstr>Event Aggregator</vt:lpstr>
      <vt:lpstr>Commands</vt:lpstr>
      <vt:lpstr>Multi-Targeting</vt:lpstr>
      <vt:lpstr>Revisiting the Stock Trader</vt:lpstr>
      <vt:lpstr>Where Do I Start?</vt:lpstr>
      <vt:lpstr>Why Not?</vt:lpstr>
      <vt:lpstr>In Summary</vt:lpstr>
      <vt:lpstr>Resources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Brian</dc:creator>
  <cp:lastModifiedBy>Brian</cp:lastModifiedBy>
  <cp:revision>66</cp:revision>
  <dcterms:created xsi:type="dcterms:W3CDTF">2009-11-30T01:03:55Z</dcterms:created>
  <dcterms:modified xsi:type="dcterms:W3CDTF">2010-03-10T21:41:01Z</dcterms:modified>
</cp:coreProperties>
</file>